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sldIdLst>
    <p:sldId id="259" r:id="rId4"/>
    <p:sldId id="260" r:id="rId5"/>
    <p:sldId id="257" r:id="rId6"/>
    <p:sldId id="258" r:id="rId7"/>
    <p:sldId id="262" r:id="rId8"/>
    <p:sldId id="264" r:id="rId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995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65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4729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0661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2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065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095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037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5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673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21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881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3F436C3-F846-4A86-81AA-2D4DA979DA0F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CCBF875-A885-4B41-909C-6489F8984A10}" type="datetimeFigureOut">
              <a:rPr lang="id-ID" smtClean="0"/>
              <a:t>03/11/2020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3">
                    <a:lumMod val="75000"/>
                  </a:schemeClr>
                </a:solidFill>
              </a:rPr>
              <a:t>EVALUASI PENDIDIKAN KARAKTER</a:t>
            </a:r>
            <a:endParaRPr lang="id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800" dirty="0" smtClean="0">
                <a:solidFill>
                  <a:srgbClr val="0070C0"/>
                </a:solidFill>
              </a:rPr>
              <a:t>Alasan perlunya evaluasi:</a:t>
            </a:r>
          </a:p>
          <a:p>
            <a:pPr marL="514350" indent="-514350">
              <a:buAutoNum type="arabicPeriod"/>
            </a:pPr>
            <a:r>
              <a:rPr lang="id-ID" sz="2800" dirty="0" smtClean="0">
                <a:solidFill>
                  <a:srgbClr val="00B050"/>
                </a:solidFill>
              </a:rPr>
              <a:t>Sebagai komponen manajemen modern</a:t>
            </a:r>
          </a:p>
          <a:p>
            <a:pPr marL="514350" indent="-514350">
              <a:buAutoNum type="arabicPeriod"/>
            </a:pPr>
            <a:r>
              <a:rPr lang="id-ID" sz="2800" dirty="0" smtClean="0">
                <a:solidFill>
                  <a:srgbClr val="00B050"/>
                </a:solidFill>
              </a:rPr>
              <a:t>Pendidikan karakter sangat rumit</a:t>
            </a:r>
          </a:p>
          <a:p>
            <a:pPr marL="0" indent="0">
              <a:buNone/>
            </a:pPr>
            <a:r>
              <a:rPr lang="id-ID" sz="2800" dirty="0" smtClean="0">
                <a:solidFill>
                  <a:srgbClr val="0070C0"/>
                </a:solidFill>
              </a:rPr>
              <a:t>Kerumitan karakter:</a:t>
            </a:r>
          </a:p>
          <a:p>
            <a:pPr marL="514350" indent="-514350">
              <a:buAutoNum type="arabicPeriod"/>
            </a:pPr>
            <a:r>
              <a:rPr lang="id-ID" sz="2800" dirty="0" smtClean="0">
                <a:solidFill>
                  <a:srgbClr val="002060"/>
                </a:solidFill>
              </a:rPr>
              <a:t>Sering hadir berpasangan</a:t>
            </a:r>
          </a:p>
          <a:p>
            <a:pPr marL="514350" indent="-514350">
              <a:buAutoNum type="arabicPeriod"/>
            </a:pPr>
            <a:r>
              <a:rPr lang="id-ID" sz="2800" dirty="0" smtClean="0">
                <a:solidFill>
                  <a:srgbClr val="002060"/>
                </a:solidFill>
              </a:rPr>
              <a:t>Karakter serumpun yang tidak dikehendaki</a:t>
            </a:r>
          </a:p>
          <a:p>
            <a:pPr marL="514350" indent="-514350">
              <a:buAutoNum type="arabicPeriod"/>
            </a:pPr>
            <a:r>
              <a:rPr lang="id-ID" sz="2800" dirty="0" smtClean="0">
                <a:solidFill>
                  <a:srgbClr val="002060"/>
                </a:solidFill>
              </a:rPr>
              <a:t>Adanya pasangan yang tidak tampak</a:t>
            </a:r>
            <a:endParaRPr lang="id-ID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792087"/>
          </a:xfrm>
        </p:spPr>
        <p:txBody>
          <a:bodyPr/>
          <a:lstStyle/>
          <a:p>
            <a:r>
              <a:rPr lang="id-ID" dirty="0" smtClean="0"/>
              <a:t>GOAL ORIENTED (TYLER 1951)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776864" cy="4824536"/>
          </a:xfrm>
        </p:spPr>
        <p:txBody>
          <a:bodyPr/>
          <a:lstStyle/>
          <a:p>
            <a:r>
              <a:rPr lang="id-ID" dirty="0" smtClean="0"/>
              <a:t>					</a:t>
            </a:r>
            <a:endParaRPr lang="id-ID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87138"/>
            <a:ext cx="1512168" cy="201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rved Left Arrow 5"/>
          <p:cNvSpPr/>
          <p:nvPr/>
        </p:nvSpPr>
        <p:spPr>
          <a:xfrm rot="16519278">
            <a:off x="3365909" y="1229127"/>
            <a:ext cx="1454134" cy="5232020"/>
          </a:xfrm>
          <a:prstGeom prst="curvedLeftArrow">
            <a:avLst>
              <a:gd name="adj1" fmla="val 25000"/>
              <a:gd name="adj2" fmla="val 50000"/>
              <a:gd name="adj3" fmla="val 39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68" y="4811682"/>
            <a:ext cx="1893480" cy="185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1988467"/>
            <a:ext cx="1740124" cy="188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rved Up Arrow 7"/>
          <p:cNvSpPr/>
          <p:nvPr/>
        </p:nvSpPr>
        <p:spPr>
          <a:xfrm rot="20207534">
            <a:off x="6721005" y="4219998"/>
            <a:ext cx="2395338" cy="16044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black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72740">
            <a:off x="5228134" y="2126855"/>
            <a:ext cx="139776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2025"/>
            <a:ext cx="2028811" cy="139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0" y="4517350"/>
            <a:ext cx="2232881" cy="128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83768" y="3409354"/>
                <a:ext cx="2706062" cy="11079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id-ID" sz="6600" b="1" cap="none" spc="0" dirty="0" smtClean="0">
                    <a:ln w="11430"/>
                    <a:solidFill>
                      <a:srgbClr val="0070C0"/>
                    </a:soli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E</a:t>
                </a:r>
                <a14:m>
                  <m:oMath xmlns:m="http://schemas.openxmlformats.org/officeDocument/2006/math">
                    <m:r>
                      <a:rPr lang="id-ID" sz="5400" b="1" i="1" cap="none" spc="0" smtClean="0">
                        <a:ln w="11430"/>
                        <a:solidFill>
                          <a:srgbClr val="0070C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id-ID" sz="5400" b="1" i="1" cap="none" spc="0" smtClean="0">
                        <a:ln w="11430"/>
                        <a:solidFill>
                          <a:srgbClr val="0070C0"/>
                        </a:solidFill>
                        <a:effectLst>
                          <a:outerShdw blurRad="80000" dist="40000" dir="5040000" algn="tl">
                            <a:srgbClr val="000000">
                              <a:alpha val="30000"/>
                            </a:srgbClr>
                          </a:outerShdw>
                        </a:effectLst>
                        <a:latin typeface="Cambria Math"/>
                      </a:rPr>
                      <m:t>𝑴</m:t>
                    </m:r>
                    <m:sSup>
                      <m:sSupPr>
                        <m:ctrlPr>
                          <a:rPr lang="id-ID" sz="5400" b="1" i="1" cap="none" spc="0" smtClean="0">
                            <a:ln w="11430"/>
                            <a:solidFill>
                              <a:srgbClr val="0070C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id-ID" sz="5400" b="1" i="1" cap="none" spc="0" smtClean="0">
                            <a:ln w="11430"/>
                            <a:solidFill>
                              <a:srgbClr val="0070C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</a:rPr>
                          <m:t>𝑪</m:t>
                        </m:r>
                      </m:e>
                      <m:sup>
                        <m:r>
                          <a:rPr lang="id-ID" sz="5400" b="1" i="1" cap="none" spc="0" smtClean="0">
                            <a:ln w="11430"/>
                            <a:solidFill>
                              <a:srgbClr val="0070C0"/>
                            </a:solidFill>
                            <a:effectLst>
                              <a:outerShdw blurRad="80000" dist="40000" dir="504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sz="54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409354"/>
                <a:ext cx="2706062" cy="1107996"/>
              </a:xfrm>
              <a:prstGeom prst="rect">
                <a:avLst/>
              </a:prstGeom>
              <a:blipFill rotWithShape="1">
                <a:blip r:embed="rId8"/>
                <a:stretch>
                  <a:fillRect l="-17793" t="-23077" b="-5219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836972" y="4399905"/>
            <a:ext cx="1800200" cy="1384995"/>
          </a:xfrm>
          <a:prstGeom prst="rect">
            <a:avLst/>
          </a:prstGeom>
          <a:solidFill>
            <a:schemeClr val="tx1">
              <a:alpha val="1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28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 Disiplin: Ketepatan, Ketaatan.</a:t>
            </a:r>
            <a:endParaRPr lang="en-US" sz="28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470" y="5864124"/>
            <a:ext cx="4025612" cy="830997"/>
          </a:xfrm>
          <a:prstGeom prst="rect">
            <a:avLst/>
          </a:prstGeom>
          <a:solidFill>
            <a:schemeClr val="accent3">
              <a:lumMod val="75000"/>
              <a:alpha val="13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Angka kasus keterlambatan/ bulan: ..... Pelanggaran tatatertib/Bulan....</a:t>
            </a:r>
            <a:r>
              <a:rPr lang="id-ID" sz="1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id-ID" sz="1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Kasus bolos/bulan....</a:t>
            </a:r>
            <a:endParaRPr lang="en-US" sz="16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7" name="Elbow Connector 6"/>
          <p:cNvCxnSpPr>
            <a:endCxn id="14" idx="3"/>
          </p:cNvCxnSpPr>
          <p:nvPr/>
        </p:nvCxnSpPr>
        <p:spPr>
          <a:xfrm rot="5400000">
            <a:off x="3666896" y="5230502"/>
            <a:ext cx="2002307" cy="9593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5400000">
            <a:off x="4282369" y="4787166"/>
            <a:ext cx="1095900" cy="76201"/>
          </a:xfrm>
          <a:prstGeom prst="bentConnector3">
            <a:avLst>
              <a:gd name="adj1" fmla="val 9380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3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sz="3600" dirty="0" smtClean="0"/>
              <a:t>Final Badminton Asia Team Championships, Jonatan Christie Vs June Wei Cheam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634124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67556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68" y="4347934"/>
            <a:ext cx="1974584" cy="245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MANFAAT EVALUASI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76872"/>
            <a:ext cx="7488832" cy="3456384"/>
          </a:xfrm>
        </p:spPr>
        <p:txBody>
          <a:bodyPr>
            <a:normAutofit fontScale="925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800" b="1" dirty="0">
                <a:ea typeface="Calibri"/>
                <a:cs typeface="Times New Roman"/>
              </a:rPr>
              <a:t>Integritas Jangan jatuh kepada keluguan.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800" b="1" dirty="0" smtClean="0">
                <a:ea typeface="Calibri"/>
                <a:cs typeface="Times New Roman"/>
              </a:rPr>
              <a:t>Religiusitas </a:t>
            </a:r>
            <a:r>
              <a:rPr lang="id-ID" sz="2800" b="1" dirty="0">
                <a:ea typeface="Calibri"/>
                <a:cs typeface="Times New Roman"/>
              </a:rPr>
              <a:t>jangan sampai nyasar </a:t>
            </a:r>
            <a:r>
              <a:rPr lang="id-ID" sz="2800" b="1" dirty="0" smtClean="0">
                <a:ea typeface="Calibri"/>
                <a:cs typeface="Times New Roman"/>
              </a:rPr>
              <a:t>ke fanatisme</a:t>
            </a:r>
            <a:r>
              <a:rPr lang="id-ID" sz="2800" b="1" dirty="0"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800" b="1" dirty="0" smtClean="0">
                <a:ea typeface="Calibri"/>
                <a:cs typeface="Times New Roman"/>
              </a:rPr>
              <a:t>Nasionalisme </a:t>
            </a:r>
            <a:r>
              <a:rPr lang="id-ID" sz="2800" b="1" dirty="0">
                <a:ea typeface="Calibri"/>
                <a:cs typeface="Times New Roman"/>
              </a:rPr>
              <a:t>jangan sampai </a:t>
            </a:r>
            <a:r>
              <a:rPr lang="id-ID" sz="2800" b="1" dirty="0" smtClean="0">
                <a:ea typeface="Calibri"/>
                <a:cs typeface="Times New Roman"/>
              </a:rPr>
              <a:t>ultranasionalisme</a:t>
            </a:r>
            <a:r>
              <a:rPr lang="id-ID" sz="2800" b="1" dirty="0"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800" b="1" dirty="0" smtClean="0">
                <a:ea typeface="Calibri"/>
                <a:cs typeface="Times New Roman"/>
              </a:rPr>
              <a:t>Gotong </a:t>
            </a:r>
            <a:r>
              <a:rPr lang="id-ID" sz="2800" b="1" dirty="0">
                <a:ea typeface="Calibri"/>
                <a:cs typeface="Times New Roman"/>
              </a:rPr>
              <a:t>royong jangan sampai </a:t>
            </a:r>
            <a:r>
              <a:rPr lang="id-ID" sz="2800" b="1" dirty="0" smtClean="0">
                <a:ea typeface="Calibri"/>
                <a:cs typeface="Times New Roman"/>
              </a:rPr>
              <a:t>komunisme</a:t>
            </a:r>
            <a:r>
              <a:rPr lang="id-ID" sz="2800" b="1" dirty="0">
                <a:ea typeface="Calibri"/>
                <a:cs typeface="Times New Roman"/>
              </a:rPr>
              <a:t>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2800" b="1" dirty="0" smtClean="0">
                <a:ea typeface="Calibri"/>
                <a:cs typeface="Times New Roman"/>
              </a:rPr>
              <a:t>Kemandirian bukan egoisme </a:t>
            </a:r>
            <a:r>
              <a:rPr lang="id-ID" sz="2800" b="1" dirty="0">
                <a:ea typeface="Calibri"/>
                <a:cs typeface="Times New Roman"/>
              </a:rPr>
              <a:t>atau individualis</a:t>
            </a:r>
            <a:r>
              <a:rPr lang="id-ID" sz="2800" dirty="0">
                <a:ea typeface="Calibri"/>
                <a:cs typeface="Times New Roman"/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Model Penumbuhan Karakter Gazali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id-ID" sz="1200" dirty="0" smtClean="0"/>
              <a:t>					</a:t>
            </a:r>
            <a:r>
              <a:rPr lang="id-ID" sz="2400" dirty="0" smtClean="0"/>
              <a:t>Konsisten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			</a:t>
            </a:r>
          </a:p>
          <a:p>
            <a:pPr marL="0" indent="0">
              <a:buNone/>
            </a:pPr>
            <a:r>
              <a:rPr lang="id-ID" sz="2000" dirty="0" smtClean="0"/>
              <a:t>	</a:t>
            </a:r>
            <a:r>
              <a:rPr lang="id-ID" sz="2000" smtClean="0"/>
              <a:t>	           </a:t>
            </a:r>
            <a:r>
              <a:rPr lang="id-ID" sz="2400" smtClean="0"/>
              <a:t>Berkembang</a:t>
            </a:r>
            <a:endParaRPr lang="id-ID" sz="2400" dirty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sz="1400" dirty="0" smtClean="0"/>
          </a:p>
          <a:p>
            <a:pPr marL="0" indent="0">
              <a:buNone/>
            </a:pPr>
            <a:endParaRPr lang="id-ID" sz="1400" dirty="0"/>
          </a:p>
          <a:p>
            <a:pPr marL="0" indent="0">
              <a:buNone/>
            </a:pPr>
            <a:endParaRPr lang="id-ID" sz="1400" dirty="0" smtClean="0"/>
          </a:p>
          <a:p>
            <a:pPr marL="0" indent="0">
              <a:buNone/>
            </a:pPr>
            <a:r>
              <a:rPr lang="id-ID" sz="1400" dirty="0"/>
              <a:t>	</a:t>
            </a:r>
            <a:r>
              <a:rPr lang="id-ID" sz="2000" dirty="0"/>
              <a:t> Zero</a:t>
            </a:r>
          </a:p>
          <a:p>
            <a:pPr marL="0" indent="0">
              <a:buNone/>
            </a:pPr>
            <a:r>
              <a:rPr lang="id-ID" sz="1400" dirty="0" smtClean="0"/>
              <a:t>         </a:t>
            </a:r>
            <a:endParaRPr lang="id-ID" sz="1200" dirty="0"/>
          </a:p>
        </p:txBody>
      </p:sp>
      <p:sp>
        <p:nvSpPr>
          <p:cNvPr id="4" name="Rectangle 3"/>
          <p:cNvSpPr/>
          <p:nvPr/>
        </p:nvSpPr>
        <p:spPr>
          <a:xfrm>
            <a:off x="1187624" y="4581128"/>
            <a:ext cx="7488832" cy="151216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Peniadaan Karakter Negatif</a:t>
            </a:r>
            <a:endParaRPr lang="id-ID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5816" y="2996952"/>
            <a:ext cx="5760640" cy="1584176"/>
          </a:xfrm>
          <a:prstGeom prst="rect">
            <a:avLst/>
          </a:prstGeom>
          <a:solidFill>
            <a:srgbClr val="00B050">
              <a:alpha val="1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Karakter  Berkembang</a:t>
            </a:r>
            <a:endParaRPr lang="id-ID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1196752"/>
            <a:ext cx="3888432" cy="1800200"/>
          </a:xfrm>
          <a:prstGeom prst="rect">
            <a:avLst/>
          </a:prstGeom>
          <a:solidFill>
            <a:schemeClr val="accent3">
              <a:lumMod val="5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Tertanamnya  Kebiasaan </a:t>
            </a:r>
            <a:endParaRPr lang="id-ID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344724" y="495666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TAHALLI</a:t>
            </a:r>
            <a:endParaRPr lang="id-ID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2103693" y="340896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TAKHOLLI</a:t>
            </a:r>
            <a:endParaRPr lang="id-ID" sz="20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945124" y="143397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/>
              <a:t>TAJALLI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3659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d-ID" dirty="0" smtClean="0"/>
              <a:t>MODEL ANALISIS KARAKTER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d-ID" sz="1100" dirty="0" smtClean="0"/>
          </a:p>
          <a:p>
            <a:pPr marL="0" indent="0">
              <a:buNone/>
            </a:pPr>
            <a:r>
              <a:rPr lang="id-ID" dirty="0" smtClean="0"/>
              <a:t>	        </a:t>
            </a:r>
            <a:r>
              <a:rPr lang="id-ID" sz="1400" dirty="0" smtClean="0"/>
              <a:t>I..............I..............I..............I..............I....</a:t>
            </a:r>
            <a:r>
              <a:rPr lang="id-ID" sz="2600" dirty="0" smtClean="0">
                <a:latin typeface="Arial Narrow" panose="020B0606020202030204" pitchFamily="34" charset="0"/>
              </a:rPr>
              <a:t>√</a:t>
            </a:r>
            <a:r>
              <a:rPr lang="id-ID" sz="1400" dirty="0" smtClean="0"/>
              <a:t>......I..............I..............I</a:t>
            </a:r>
          </a:p>
          <a:p>
            <a:pPr marL="0" indent="0">
              <a:buNone/>
            </a:pPr>
            <a:r>
              <a:rPr lang="id-ID" dirty="0" smtClean="0"/>
              <a:t>Religius						Toleran</a:t>
            </a:r>
          </a:p>
          <a:p>
            <a:pPr marL="0" indent="0">
              <a:buNone/>
            </a:pPr>
            <a:endParaRPr lang="id-ID" sz="1500" dirty="0" smtClean="0"/>
          </a:p>
          <a:p>
            <a:pPr marL="0" indent="0">
              <a:buNone/>
            </a:pPr>
            <a:endParaRPr lang="id-ID" sz="1500" dirty="0"/>
          </a:p>
          <a:p>
            <a:pPr marL="0" indent="0">
              <a:buNone/>
            </a:pPr>
            <a:r>
              <a:rPr lang="id-ID" sz="1900" b="1" dirty="0" smtClean="0"/>
              <a:t>+ +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Fanatis						ateis</a:t>
            </a:r>
          </a:p>
          <a:p>
            <a:pPr marL="0" indent="0">
              <a:buNone/>
            </a:pPr>
            <a:r>
              <a:rPr lang="id-ID" sz="1900" b="1" dirty="0" smtClean="0"/>
              <a:t>_ _</a:t>
            </a:r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.</a:t>
            </a:r>
            <a:endParaRPr lang="id-ID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827584" y="3564430"/>
            <a:ext cx="756084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5589">
            <a:off x="2063992" y="3508423"/>
            <a:ext cx="4579413" cy="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658">
            <a:off x="2224288" y="2779679"/>
            <a:ext cx="4234040" cy="161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Triangle 10"/>
          <p:cNvSpPr/>
          <p:nvPr/>
        </p:nvSpPr>
        <p:spPr>
          <a:xfrm>
            <a:off x="2163736" y="2924943"/>
            <a:ext cx="1976216" cy="624677"/>
          </a:xfrm>
          <a:prstGeom prst="rtTriangl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7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63268" y="3573010"/>
            <a:ext cx="204784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Triangle 12"/>
          <p:cNvSpPr/>
          <p:nvPr/>
        </p:nvSpPr>
        <p:spPr>
          <a:xfrm rot="16200000">
            <a:off x="5012299" y="2036320"/>
            <a:ext cx="824991" cy="2188167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14" name="Right Triangle 13"/>
          <p:cNvSpPr/>
          <p:nvPr/>
        </p:nvSpPr>
        <p:spPr>
          <a:xfrm rot="5400000">
            <a:off x="2746858" y="2989894"/>
            <a:ext cx="777993" cy="194423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52192"/>
              </p:ext>
            </p:extLst>
          </p:nvPr>
        </p:nvGraphicFramePr>
        <p:xfrm>
          <a:off x="1293308" y="4756902"/>
          <a:ext cx="64470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616154"/>
                <a:gridCol w="1782890"/>
              </a:tblGrid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rgbClr val="FF0000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Disiplin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Kacau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Kaku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Luwes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Integritas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Curang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Lugu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Wibawa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Nasionalis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Primordial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Ultranasionalis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Internasionalis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99024"/>
              </p:ext>
            </p:extLst>
          </p:nvPr>
        </p:nvGraphicFramePr>
        <p:xfrm>
          <a:off x="2196281" y="1191032"/>
          <a:ext cx="439194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511"/>
                <a:gridCol w="1558431"/>
              </a:tblGrid>
              <a:tr h="216024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35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401</TotalTime>
  <Words>126</Words>
  <Application>Microsoft Office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Couture</vt:lpstr>
      <vt:lpstr>Adjacency</vt:lpstr>
      <vt:lpstr>EVALUASI PENDIDIKAN KARAKTER</vt:lpstr>
      <vt:lpstr>GOAL ORIENTED (TYLER 1951)</vt:lpstr>
      <vt:lpstr>  Final Badminton Asia Team Championships, Jonatan Christie Vs June Wei Cheam </vt:lpstr>
      <vt:lpstr>MANFAAT EVALUASI</vt:lpstr>
      <vt:lpstr>Model Penumbuhan Karakter Gazali</vt:lpstr>
      <vt:lpstr>MODEL ANALISIS KARAKTER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ORIENTED (Tyler 1951)</dc:title>
  <dc:creator>Dikmen78</dc:creator>
  <cp:lastModifiedBy>Dikmen78</cp:lastModifiedBy>
  <cp:revision>38</cp:revision>
  <dcterms:created xsi:type="dcterms:W3CDTF">2020-10-28T06:47:54Z</dcterms:created>
  <dcterms:modified xsi:type="dcterms:W3CDTF">2020-11-03T11:26:54Z</dcterms:modified>
</cp:coreProperties>
</file>